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</p:sldIdLst>
  <p:sldSz cy="5143500" cx="9144000"/>
  <p:notesSz cx="6858000" cy="9144000"/>
  <p:embeddedFontLst>
    <p:embeddedFont>
      <p:font typeface="Raleway"/>
      <p:regular r:id="rId153"/>
      <p:bold r:id="rId154"/>
      <p:italic r:id="rId155"/>
      <p:boldItalic r:id="rId156"/>
    </p:embeddedFont>
    <p:embeddedFont>
      <p:font typeface="Lato"/>
      <p:regular r:id="rId157"/>
      <p:bold r:id="rId158"/>
      <p:italic r:id="rId159"/>
      <p:boldItalic r:id="rId1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160" Type="http://schemas.openxmlformats.org/officeDocument/2006/relationships/font" Target="fonts/Lato-boldItalic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Lato-italic.fntdata"/><Relationship Id="rId59" Type="http://schemas.openxmlformats.org/officeDocument/2006/relationships/slide" Target="slides/slide54.xml"/><Relationship Id="rId154" Type="http://schemas.openxmlformats.org/officeDocument/2006/relationships/font" Target="fonts/Raleway-bold.fntdata"/><Relationship Id="rId58" Type="http://schemas.openxmlformats.org/officeDocument/2006/relationships/slide" Target="slides/slide53.xml"/><Relationship Id="rId153" Type="http://schemas.openxmlformats.org/officeDocument/2006/relationships/font" Target="fonts/Raleway-regular.fntdata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font" Target="fonts/Lato-bold.fntdata"/><Relationship Id="rId157" Type="http://schemas.openxmlformats.org/officeDocument/2006/relationships/font" Target="fonts/Lato-regular.fntdata"/><Relationship Id="rId156" Type="http://schemas.openxmlformats.org/officeDocument/2006/relationships/font" Target="fonts/Raleway-boldItalic.fntdata"/><Relationship Id="rId155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cf0adf9a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cf0adf9a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50f0cd3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550f0cd3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d468913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7d46891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d468913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d468913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d468913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7d468913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cf0adf9a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cf0adf9a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0a2aa7f8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0a2aa7f8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0a2aa7f8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0a2aa7f8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0a2aa7f8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0a2aa7f8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50a2aa7f8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50a2aa7f8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c0b7722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c0b7722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cf0adf9a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cf0adf9a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0a2aa7f8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50a2aa7f8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0a2aa7f8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0a2aa7f8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0a2aa7f8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50a2aa7f8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cf0adf9a5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cf0adf9a5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cf0adf9a5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4cf0adf9a5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cf0adf9a5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cf0adf9a5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cf0adf9a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cf0adf9a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4cf0adf9a5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4cf0adf9a5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0a2aa7f8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0a2aa7f8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1f1032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1f1032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a2aa7f8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0a2aa7f8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f0adf9a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f0adf9a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4cf0adf9a5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4cf0adf9a5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0a2aa7f8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50a2aa7f8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7d542717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7d542717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cf0adf9a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cf0adf9a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cf0adf9a5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4cf0adf9a5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cf0adf9a5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cf0adf9a5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cf0adf9a5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cf0adf9a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4cf0adf9a5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4cf0adf9a5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cf0adf9a5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cf0adf9a5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f0adf9a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cf0adf9a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cf0adf9a5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cf0adf9a5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4cf0adf9a5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4cf0adf9a5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cf0adf9a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4cf0adf9a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4cf0adf9a5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4cf0adf9a5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5cdd9e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5cdd9e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5cdd9e6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5cdd9e6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e1cdeb99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e1cdeb99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1cdeb99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1cdeb99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1cdeb99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1cdeb99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1cdeb99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e1cdeb99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cf0adf9a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cf0adf9a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e2975805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e2975805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1cdeb99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1cdeb99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7ceb4a15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7ceb4a15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7ceb4a15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7ceb4a15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cf74c9d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cf74c9d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cf74c9d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cf74c9d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7cf74c9d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7cf74c9d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cf74c9dc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cf74c9dc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cf0adf9a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cf0adf9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cf0adf9a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cf0adf9a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f0adf9a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f0adf9a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cf0adf9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cf0adf9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0a2aa7f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0a2aa7f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58331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258331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f0adf9a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f0adf9a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cf0adf9a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cf0adf9a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cf0adf9a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cf0adf9a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cf0adf9a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cf0adf9a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f0adf9a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cf0adf9a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cf0adf9a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cf0adf9a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f0adf9a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cf0adf9a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cf0adf9a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cf0adf9a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f0adf9a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f0adf9a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cf0adf9a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cf0adf9a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0adf9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cf0adf9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cf0adf9a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cf0adf9a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cf0adf9a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cf0adf9a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cf0adf9a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cf0adf9a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cf0adf9a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cf0adf9a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a2aa7f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0a2aa7f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cf0adf9a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cf0adf9a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cf0adf9a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cf0adf9a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cf0adf9a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cf0adf9a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cf0adf9a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cf0adf9a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18a056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18a056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f0adf9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f0adf9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cf0adf9a5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cf0adf9a5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8a0566b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18a0566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521bfa9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521bfa9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cf0adf9a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cf0adf9a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cf0adf9a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cf0adf9a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cf0adf9a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cf0adf9a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cf0adf9a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cf0adf9a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cf0adf9a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cf0adf9a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cf0adf9a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cf0adf9a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f0adf9a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f0adf9a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f0adf9a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f0adf9a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cf0adf9a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cf0adf9a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cf0adf9a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cf0adf9a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cf0adf9a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cf0adf9a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132165c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132165c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132165c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132165c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0a2aa7f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0a2aa7f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0a2aa7f8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0a2aa7f8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0a2aa7f8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0a2aa7f8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cf0adf9a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cf0adf9a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cf0adf9a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cf0adf9a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d66df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d66df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a6fe1dd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a6fe1dd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cf0adf9a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cf0adf9a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0a2aa7f8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0a2aa7f8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0a2aa7f8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0a2aa7f8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cf0adf9a5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cf0adf9a5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cf0adf9a5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cf0adf9a5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0a2aa7f8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0a2aa7f8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cf0adf9a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cf0adf9a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0a2aa7f8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0a2aa7f8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0a2aa7f8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0a2aa7f8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1364f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51364f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0a2aa7f8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0a2aa7f8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0a2aa7f8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0a2aa7f8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a2aa7f8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a2aa7f8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cf0adf9a5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4cf0adf9a5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f0adf9a5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f0adf9a5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cf0adf9a5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cf0adf9a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0a2aa7f8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0a2aa7f8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cf0adf9a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cf0adf9a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cf0adf9a5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cf0adf9a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cf0adf9a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cf0adf9a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f0adf9a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cf0adf9a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cf0adf9a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cf0adf9a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cf0adf9a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cf0adf9a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878eca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878eca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cf0adf9a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cf0adf9a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cf0adf9a5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cf0adf9a5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4cf0adf9a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4cf0adf9a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0a2aa7f8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0a2aa7f8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d4689132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d468913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cf0adf9a5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cf0adf9a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cf0adf9a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cf0adf9a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f0adf9a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cf0adf9a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cf0adf9a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cf0adf9a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cf0adf9a5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cf0adf9a5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cf0adf9a5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4cf0adf9a5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cf0adf9a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cf0adf9a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cf0adf9a5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cf0adf9a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748243d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7748243d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748243d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748243d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cf0adf9a5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4cf0adf9a5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f0adf9a5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cf0adf9a5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0a2aa7f8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0a2aa7f8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leafletjs.com/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zh.wikipedia.org/wiki/ASCII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://gsgd.co.uk/sandbox/jquery/easing/" TargetMode="External"/><Relationship Id="rId4" Type="http://schemas.openxmlformats.org/officeDocument/2006/relationships/hyperlink" Target="http://gsgd.co.uk/sandbox/jquery/easing/" TargetMode="External"/><Relationship Id="rId5" Type="http://schemas.openxmlformats.org/officeDocument/2006/relationships/hyperlink" Target="http://easings.net/zh-tw" TargetMode="External"/><Relationship Id="rId6" Type="http://schemas.openxmlformats.org/officeDocument/2006/relationships/hyperlink" Target="http://easings.net/zh-tw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odepen.io/" TargetMode="External"/><Relationship Id="rId4" Type="http://schemas.openxmlformats.org/officeDocument/2006/relationships/hyperlink" Target="http://jsfiddle.net/" TargetMode="External"/><Relationship Id="rId5" Type="http://schemas.openxmlformats.org/officeDocument/2006/relationships/hyperlink" Target="http://codepen.io/" TargetMode="External"/><Relationship Id="rId6" Type="http://schemas.openxmlformats.org/officeDocument/2006/relationships/hyperlink" Target="http://jsbin.com/" TargetMode="External"/><Relationship Id="rId7" Type="http://schemas.openxmlformats.org/officeDocument/2006/relationships/hyperlink" Target="http://jsbin.com/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6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0ByAvlTbJMqu8eE92WHVlekhhSlE?resourcekey=0-5cHAA2GVuHNPoOIL-QDpQw&amp;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api.jquery.com/text/" TargetMode="External"/><Relationship Id="rId4" Type="http://schemas.openxmlformats.org/officeDocument/2006/relationships/hyperlink" Target="http://api.jquery.com/text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3techs.com/technologies/overview/javascript_library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aneden.github.io/animate.css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query.com/download/" TargetMode="External"/><Relationship Id="rId4" Type="http://schemas.openxmlformats.org/officeDocument/2006/relationships/hyperlink" Target="https://code.jquery.com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講師: 江舜智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Selector</a:t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點選取得資料(data-show.html)</a:t>
            </a:r>
            <a:endParaRPr/>
          </a:p>
        </p:txBody>
      </p:sp>
      <p:sp>
        <p:nvSpPr>
          <p:cNvPr id="805" name="Google Shape;80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利用迴圈將 json 資料轉成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將資料藏在 data- 裡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藉由 js 取得資料後顯示在網頁上</a:t>
            </a:r>
            <a:endParaRPr/>
          </a:p>
        </p:txBody>
      </p:sp>
      <p:sp>
        <p:nvSpPr>
          <p:cNvPr id="806" name="Google Shape;806;p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7" name="Google Shape;80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93" y="2076075"/>
            <a:ext cx="5152781" cy="245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把資料顯示在地圖上</a:t>
            </a:r>
            <a:endParaRPr/>
          </a:p>
        </p:txBody>
      </p:sp>
      <p:sp>
        <p:nvSpPr>
          <p:cNvPr id="813" name="Google Shape;813;p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14" name="Google Shape;81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25" y="1853850"/>
            <a:ext cx="66510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使用leaflet.js </a:t>
            </a:r>
            <a:endParaRPr/>
          </a:p>
        </p:txBody>
      </p:sp>
      <p:sp>
        <p:nvSpPr>
          <p:cNvPr id="820" name="Google Shape;820;p1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https://leafletjs.com/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br>
              <a:rPr lang="zh-TW"/>
            </a:br>
            <a:r>
              <a:rPr lang="zh-TW"/>
              <a:t>&lt;link rel="stylesheet" href="https://unpkg.com/leaflet@1.6.0/dist/leaflet.css" /&gt;</a:t>
            </a:r>
            <a:br>
              <a:rPr lang="zh-TW"/>
            </a:br>
            <a:r>
              <a:rPr lang="zh-TW"/>
              <a:t>&lt;script src="https://unpkg.com/leaflet@1.6.0/dist/leaflet.js"&gt;&lt;/script&gt;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範例程式碼</a:t>
            </a:r>
            <a:endParaRPr/>
          </a:p>
        </p:txBody>
      </p:sp>
      <p:sp>
        <p:nvSpPr>
          <p:cNvPr id="827" name="Google Shape;827;p115"/>
          <p:cNvSpPr txBox="1"/>
          <p:nvPr>
            <p:ph idx="1" type="body"/>
          </p:nvPr>
        </p:nvSpPr>
        <p:spPr>
          <a:xfrm>
            <a:off x="729450" y="2078875"/>
            <a:ext cx="76887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var map = L.map('map').setView([緯度, 經度], 13);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L.tileLayer('https://{s}.tile.openstreetmap.org/{z}/{x}/{y}.png', {</a:t>
            </a:r>
            <a:br>
              <a:rPr lang="zh-TW"/>
            </a:br>
            <a:r>
              <a:rPr lang="zh-TW"/>
              <a:t>	attribution: '&amp;copy; &lt;a href="https://www.openstreetmap.org/copyright"&gt;OpenStreetMap&lt;/a&gt; contributors'</a:t>
            </a:r>
            <a:br>
              <a:rPr lang="zh-TW"/>
            </a:br>
            <a:r>
              <a:rPr lang="zh-TW"/>
              <a:t>}).addTo(map);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L.marker([緯度, 經度]).addTo(map</a:t>
            </a:r>
            <a:r>
              <a:rPr lang="zh-TW"/>
              <a:t>)</a:t>
            </a:r>
            <a:br>
              <a:rPr lang="zh-TW"/>
            </a:br>
            <a:r>
              <a:rPr lang="zh-TW"/>
              <a:t>	</a:t>
            </a:r>
            <a:r>
              <a:rPr lang="zh-TW"/>
              <a:t>.bindPopup('A pretty CSS3 popup.&lt;br&gt; Easily customizable.')</a:t>
            </a:r>
            <a:br>
              <a:rPr lang="zh-TW"/>
            </a:br>
            <a:r>
              <a:rPr lang="zh-TW"/>
              <a:t>	.openPopup();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34" name="Google Shape;834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40" name="Google Shape;840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Keydown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Keypress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keyup</a:t>
            </a:r>
            <a:endParaRPr sz="1400"/>
          </a:p>
        </p:txBody>
      </p:sp>
      <p:sp>
        <p:nvSpPr>
          <p:cNvPr id="841" name="Google Shape;841;p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keydown</a:t>
            </a:r>
            <a:endParaRPr/>
          </a:p>
        </p:txBody>
      </p:sp>
      <p:sp>
        <p:nvSpPr>
          <p:cNvPr id="847" name="Google Shape;847;p1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按下鍵盤時，任何的鍵盤按鍵按下都可以取得對應的鍵盤代碼，也就是所謂的keyCode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不區分大小寫。也就是說大寫和小寫是一樣的keyCode。</a:t>
            </a:r>
            <a:endParaRPr sz="1400"/>
          </a:p>
        </p:txBody>
      </p:sp>
      <p:sp>
        <p:nvSpPr>
          <p:cNvPr id="848" name="Google Shape;848;p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keypress</a:t>
            </a:r>
            <a:endParaRPr/>
          </a:p>
        </p:txBody>
      </p:sp>
      <p:sp>
        <p:nvSpPr>
          <p:cNvPr id="854" name="Google Shape;854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keypress只會針對可以輸出文字符號的按鍵有效，也就是說ESC、方向鍵、倒退鍵......等等。這類沒有辦法輸出文字的鍵無法觸發該事件。此外也會因為大小寫的不同取得不同的keyCode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5" name="Google Shape;855;p1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keyup</a:t>
            </a:r>
            <a:endParaRPr/>
          </a:p>
        </p:txBody>
      </p:sp>
      <p:sp>
        <p:nvSpPr>
          <p:cNvPr id="861" name="Google Shape;86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keyup是指放開鍵盤的那個剎那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若是想要取得input的value，也只有在keyup的事件上可以拿到目前最新的value。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 keycode</a:t>
            </a:r>
            <a:endParaRPr/>
          </a:p>
        </p:txBody>
      </p:sp>
      <p:sp>
        <p:nvSpPr>
          <p:cNvPr id="868" name="Google Shape;868;p1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$(selector).keydown(function(event){</a:t>
            </a:r>
            <a:br>
              <a:rPr lang="zh-TW"/>
            </a:br>
            <a:r>
              <a:rPr lang="zh-TW"/>
              <a:t>	var keycode=event.which;</a:t>
            </a:r>
            <a:br>
              <a:rPr lang="zh-TW"/>
            </a:br>
            <a:r>
              <a:rPr lang="zh-TW"/>
              <a:t>});</a:t>
            </a:r>
            <a:endParaRPr/>
          </a:p>
        </p:txBody>
      </p:sp>
      <p:sp>
        <p:nvSpPr>
          <p:cNvPr id="869" name="Google Shape;869;p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基本用法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$(selector).action();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75" name="Google Shape;875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偵測 keyboard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偵測 keyboard 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值對照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https://zh.wikipedia.org/wiki/ASCII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按特定按鈕後執行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76" name="Google Shape;876;p1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7" name="Google Shape;877;p122"/>
          <p:cNvSpPr txBox="1"/>
          <p:nvPr/>
        </p:nvSpPr>
        <p:spPr>
          <a:xfrm>
            <a:off x="1217225" y="3352800"/>
            <a:ext cx="54762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if(event.which==13){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	alert("You click enter!");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網頁鍵盤互動</a:t>
            </a:r>
            <a:r>
              <a:rPr lang="zh-TW"/>
              <a:t>(keyboard-game.html)</a:t>
            </a:r>
            <a:endParaRPr/>
          </a:p>
        </p:txBody>
      </p:sp>
      <p:sp>
        <p:nvSpPr>
          <p:cNvPr id="883" name="Google Shape;883;p1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 a, s, d, x 控制貓移動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84" name="Google Shape;884;p1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85" name="Google Shape;88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50" y="2078875"/>
            <a:ext cx="3785576" cy="28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動畫特效</a:t>
            </a:r>
            <a:endParaRPr/>
          </a:p>
        </p:txBody>
      </p:sp>
      <p:sp>
        <p:nvSpPr>
          <p:cNvPr id="891" name="Google Shape;891;p1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Effect</a:t>
            </a:r>
            <a:endParaRPr/>
          </a:p>
        </p:txBody>
      </p:sp>
      <p:sp>
        <p:nvSpPr>
          <p:cNvPr id="897" name="Google Shape;897;p1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898" name="Google Shape;898;p1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動畫特效是原本 jquery 的強項，但在 css3 的動畫普及後，重要性就大幅降低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動畫特效的部分記得要不能讀取到 jquery.slim.js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尤其是使用 bootstrap 的話，預設會讀取 jquery.slim.js</a:t>
            </a:r>
            <a:endParaRPr sz="14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</a:t>
            </a:r>
            <a:endParaRPr/>
          </a:p>
        </p:txBody>
      </p:sp>
      <p:sp>
        <p:nvSpPr>
          <p:cNvPr id="904" name="Google Shape;904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.show()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.hide()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5" name="Google Shape;905;p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Fade Effect</a:t>
            </a:r>
            <a:endParaRPr/>
          </a:p>
        </p:txBody>
      </p:sp>
      <p:sp>
        <p:nvSpPr>
          <p:cNvPr id="911" name="Google Shape;911;p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淡入淡出效果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.fadeIn()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.fadeOut()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Slide</a:t>
            </a:r>
            <a:r>
              <a:rPr lang="zh-TW"/>
              <a:t> Effect</a:t>
            </a:r>
            <a:endParaRPr/>
          </a:p>
        </p:txBody>
      </p:sp>
      <p:sp>
        <p:nvSpPr>
          <p:cNvPr id="918" name="Google Shape;918;p1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滑入滑出效果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.slideDown()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slideUp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.animate()</a:t>
            </a:r>
            <a:endParaRPr/>
          </a:p>
        </p:txBody>
      </p:sp>
      <p:sp>
        <p:nvSpPr>
          <p:cNvPr id="925" name="Google Shape;925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jQuery </a:t>
            </a:r>
            <a:r>
              <a:rPr lang="zh-TW" sz="1400"/>
              <a:t>的動畫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.animate( properties [, duration ] [, easing ] [, complete ]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duration: 單位- ms(1/1000 s)</a:t>
            </a:r>
            <a:endParaRPr sz="1400"/>
          </a:p>
        </p:txBody>
      </p:sp>
      <p:sp>
        <p:nvSpPr>
          <p:cNvPr id="926" name="Google Shape;926;p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7" name="Google Shape;927;p129"/>
          <p:cNvSpPr txBox="1"/>
          <p:nvPr/>
        </p:nvSpPr>
        <p:spPr>
          <a:xfrm>
            <a:off x="1217225" y="2937350"/>
            <a:ext cx="54762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$(".box").animate({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left: </a:t>
            </a:r>
            <a:r>
              <a:rPr lang="zh-TW" sz="1200">
                <a:solidFill>
                  <a:srgbClr val="0B5394"/>
                </a:solidFill>
              </a:rPr>
              <a:t>“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+=50</a:t>
            </a:r>
            <a:r>
              <a:rPr lang="zh-TW" sz="1200">
                <a:solidFill>
                  <a:srgbClr val="0B5394"/>
                </a:solidFill>
              </a:rPr>
              <a:t>”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500</a:t>
            </a:r>
            <a:r>
              <a:rPr lang="zh-TW" sz="1200">
                <a:solidFill>
                  <a:srgbClr val="0B5394"/>
                </a:solidFill>
              </a:rPr>
              <a:t>, function(){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//after animation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easing</a:t>
            </a:r>
            <a:endParaRPr/>
          </a:p>
        </p:txBody>
      </p:sp>
      <p:sp>
        <p:nvSpPr>
          <p:cNvPr id="933" name="Google Shape;933;p1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easing.html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原生的 time function 很少，需要靠 plugin 補強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easing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外掛位置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http://gsgd.co.uk/sandbox/jquery/easing/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動畫說明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http://easings.net/zh-tw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4" name="Google Shape;934;p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stop()</a:t>
            </a:r>
            <a:endParaRPr/>
          </a:p>
        </p:txBody>
      </p:sp>
      <p:sp>
        <p:nvSpPr>
          <p:cNvPr id="940" name="Google Shape;940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停止動畫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).stop(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stopAll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goToEnd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1" name="Google Shape;941;p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線上測試網站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http://codepen.io/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http://jsfiddle.net/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http://jsbin.com/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.delay()</a:t>
            </a:r>
            <a:endParaRPr/>
          </a:p>
        </p:txBody>
      </p:sp>
      <p:sp>
        <p:nvSpPr>
          <p:cNvPr id="947" name="Google Shape;947;p1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動畫延遲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單位: ms(1/1000 s)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除了 ms 外還可以用 ‘fast’跟’slow’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8" name="Google Shape;948;p1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把方塊移動改成用 jquery animate 控制</a:t>
            </a:r>
            <a:endParaRPr/>
          </a:p>
        </p:txBody>
      </p:sp>
      <p:sp>
        <p:nvSpPr>
          <p:cNvPr id="954" name="Google Shape;954;p1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55" name="Google Shape;95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00" y="1853850"/>
            <a:ext cx="442543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點擊後回到頁面頂端</a:t>
            </a:r>
            <a:endParaRPr/>
          </a:p>
        </p:txBody>
      </p:sp>
      <p:sp>
        <p:nvSpPr>
          <p:cNvPr id="961" name="Google Shape;961;p1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scroll-top.html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點擊按鈕後使用 $(window).scrollTop() 回到頁面頂端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 animate 加上動畫效果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2" name="Google Shape;962;p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頁籤</a:t>
            </a:r>
            <a:endParaRPr/>
          </a:p>
        </p:txBody>
      </p:sp>
      <p:sp>
        <p:nvSpPr>
          <p:cNvPr id="968" name="Google Shape;968;p1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69" name="Google Shape;96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85550"/>
            <a:ext cx="7688700" cy="25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AJAX</a:t>
            </a:r>
            <a:endParaRPr/>
          </a:p>
        </p:txBody>
      </p:sp>
      <p:sp>
        <p:nvSpPr>
          <p:cNvPr id="975" name="Google Shape;975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AJAX</a:t>
            </a:r>
            <a:endParaRPr/>
          </a:p>
        </p:txBody>
      </p:sp>
      <p:sp>
        <p:nvSpPr>
          <p:cNvPr id="981" name="Google Shape;981;p1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982" name="Google Shape;982;p1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傳統的Web應用允許用戶端填寫表單（form），當送出表單時就向網頁伺服器傳送一個請求。伺服器接收並處理傳來的表單，然後送回一個新的網頁，但這個做法浪費了許多頻寬，因為在前後兩個頁面中的大部分HTML碼往往是相同的。由於每次應用的溝通都需要向伺服器傳送請求，應用的回應時間依賴於伺服器的回應時間。這導致了使用者介面的回應比本機應用慢得多。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與此不同，AJAX應用可以僅向伺服器傳送並取回必須的資料，並在用戶端採用JavaScript處理來自伺服器的回應。因為在伺服器和瀏覽器之間交換的資料大量減少，伺服器回應更快了。同時，很多的處理工作可以在發出請求的用戶端機器上完成，因此Web伺服器的負荷也減少了。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AJAX</a:t>
            </a:r>
            <a:endParaRPr/>
          </a:p>
        </p:txBody>
      </p:sp>
      <p:sp>
        <p:nvSpPr>
          <p:cNvPr id="988" name="Google Shape;988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AJAX </a:t>
            </a:r>
            <a:r>
              <a:rPr lang="zh-TW" sz="1400"/>
              <a:t>剛誕生的時候每家瀏覽器的寫法都不大一樣，jQuery 在這邊發揮了很大的功用統一了寫法，讓開發者可以節省很多開發的時間</a:t>
            </a:r>
            <a:endParaRPr sz="1400"/>
          </a:p>
        </p:txBody>
      </p:sp>
      <p:sp>
        <p:nvSpPr>
          <p:cNvPr id="989" name="Google Shape;989;p1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$.post()</a:t>
            </a:r>
            <a:endParaRPr/>
          </a:p>
        </p:txBody>
      </p:sp>
      <p:sp>
        <p:nvSpPr>
          <p:cNvPr id="995" name="Google Shape;995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$.post(url, [,data][, success][, dataType])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96" name="Google Shape;996;p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1002" name="Google Shape;1002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$.post(url, data)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data 可以使用 json 格式或是將整個 form 的資料都傳到 server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例: 傳送 json 格式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{ name: "John", time: "2pm" }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例: 傳送 form data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$( "#testform" ).serialize()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 </a:t>
            </a:r>
            <a:r>
              <a:rPr lang="zh-TW"/>
              <a:t>後的處理</a:t>
            </a:r>
            <a:endParaRPr/>
          </a:p>
        </p:txBody>
      </p:sp>
      <p:sp>
        <p:nvSpPr>
          <p:cNvPr id="1009" name="Google Shape;1009;p141"/>
          <p:cNvSpPr txBox="1"/>
          <p:nvPr>
            <p:ph idx="1" type="body"/>
          </p:nvPr>
        </p:nvSpPr>
        <p:spPr>
          <a:xfrm>
            <a:off x="729450" y="2078875"/>
            <a:ext cx="7688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接收回傳資料，資料部分是由後端處理完後組出來，再依據資料格式處理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$.post( "test.php", function( data 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 );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資料格式設定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{ func: "getNameAndTime" }, function( data 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data.name ); // John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data.time ); // 2pm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}, "json");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DOM ready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2078875"/>
            <a:ext cx="76887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是把事件綁到 DOM 上，用這種寫法會等頁面上的 DOM 讀取完後才執行程式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$(document).ready(function(){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 methods go here...</a:t>
            </a:r>
            <a:endParaRPr i="1"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$(function(){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回傳事件處理</a:t>
            </a:r>
            <a:endParaRPr/>
          </a:p>
        </p:txBody>
      </p:sp>
      <p:sp>
        <p:nvSpPr>
          <p:cNvPr id="1016" name="Google Shape;1016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var jqxhr = $.post( "example.php", 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//如果 post 成功處理方式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 .done(function()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//post 成功時執行，跟上面分開的話上面可以處理回傳資料，這邊單純回傳訊息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 .fail(function()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//post 失敗的訊息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}).always(function()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//一次程序完成時執行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017" name="Google Shape;1017;p1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$.get()</a:t>
            </a:r>
            <a:endParaRPr/>
          </a:p>
        </p:txBody>
      </p:sp>
      <p:sp>
        <p:nvSpPr>
          <p:cNvPr id="1023" name="Google Shape;1023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$.get(url, [,data][, success][, dataType])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其它用法都跟 post 一樣，主要是看後端是要接收  post 或 get 資料來決定要用 $.post 或 $.get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24" name="Google Shape;1024;p1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$.ajax()</a:t>
            </a:r>
            <a:endParaRPr/>
          </a:p>
        </p:txBody>
      </p:sp>
      <p:sp>
        <p:nvSpPr>
          <p:cNvPr id="1030" name="Google Shape;1030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也可以統一用 $.ajax() 的方式寫，大致上都差不多，但會需要設定是 post 或 get</a:t>
            </a:r>
            <a:endParaRPr sz="1400"/>
          </a:p>
        </p:txBody>
      </p:sp>
      <p:sp>
        <p:nvSpPr>
          <p:cNvPr id="1031" name="Google Shape;1031;p1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2" name="Google Shape;1032;p144"/>
          <p:cNvSpPr txBox="1"/>
          <p:nvPr/>
        </p:nvSpPr>
        <p:spPr>
          <a:xfrm>
            <a:off x="827125" y="2395875"/>
            <a:ext cx="54762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$.ajax({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method: "POST",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url: "some.php",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data: { name: "John", location: "Boston" },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dataType: "json"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})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.done(function( msg 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"Data Saved: " + msg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 .fail(function()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"error"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.always(function()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"complete"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處理回傳資料</a:t>
            </a:r>
            <a:endParaRPr/>
          </a:p>
        </p:txBody>
      </p:sp>
      <p:sp>
        <p:nvSpPr>
          <p:cNvPr id="1038" name="Google Shape;1038;p1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目前大多都會回傳 json 格式，接到後再去 parse json 資料即可</a:t>
            </a:r>
            <a:endParaRPr sz="1400"/>
          </a:p>
        </p:txBody>
      </p:sp>
      <p:sp>
        <p:nvSpPr>
          <p:cNvPr id="1039" name="Google Shape;1039;p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學校列表(</a:t>
            </a:r>
            <a:r>
              <a:rPr lang="zh-TW"/>
              <a:t>ajax.html)</a:t>
            </a:r>
            <a:endParaRPr/>
          </a:p>
        </p:txBody>
      </p:sp>
      <p:sp>
        <p:nvSpPr>
          <p:cNvPr id="1045" name="Google Shape;1045;p1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利用 map.json 產生列表至頁面上</a:t>
            </a:r>
            <a:endParaRPr/>
          </a:p>
        </p:txBody>
      </p:sp>
      <p:sp>
        <p:nvSpPr>
          <p:cNvPr id="1046" name="Google Shape;1046;p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47" name="Google Shape;104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250" y="1945775"/>
            <a:ext cx="2713060" cy="29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商品列表與購物車(</a:t>
            </a:r>
            <a:r>
              <a:rPr lang="zh-TW"/>
              <a:t>ajax-add-cart.html)</a:t>
            </a:r>
            <a:endParaRPr/>
          </a:p>
        </p:txBody>
      </p:sp>
      <p:sp>
        <p:nvSpPr>
          <p:cNvPr id="1053" name="Google Shape;1053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food.json 產生出商品列表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加上點擊後加至購物車的功能</a:t>
            </a:r>
            <a:endParaRPr/>
          </a:p>
        </p:txBody>
      </p:sp>
      <p:sp>
        <p:nvSpPr>
          <p:cNvPr id="1054" name="Google Shape;1054;p1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55" name="Google Shape;105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350" y="1975175"/>
            <a:ext cx="5343818" cy="24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axios</a:t>
            </a:r>
            <a:endParaRPr/>
          </a:p>
        </p:txBody>
      </p:sp>
      <p:sp>
        <p:nvSpPr>
          <p:cNvPr id="1061" name="Google Shape;1061;p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為輕量化設計的函式庫，使用promise物件，卻不限於瀏覽器，在node.js中也能使用，成為開發者新的產品/專案的首選。</a:t>
            </a:r>
            <a:endParaRPr/>
          </a:p>
        </p:txBody>
      </p:sp>
      <p:sp>
        <p:nvSpPr>
          <p:cNvPr id="1062" name="Google Shape;1062;p1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cdn</a:t>
            </a:r>
            <a:endParaRPr/>
          </a:p>
        </p:txBody>
      </p:sp>
      <p:sp>
        <p:nvSpPr>
          <p:cNvPr id="1068" name="Google Shape;1068;p1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&lt;script src="https://unpkg.com/axios/dist/axios.min.js"&gt;&lt;/script&gt;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</a:t>
            </a:r>
            <a:endParaRPr/>
          </a:p>
        </p:txBody>
      </p:sp>
      <p:sp>
        <p:nvSpPr>
          <p:cNvPr id="1075" name="Google Shape;1075;p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6" name="Google Shape;1076;p150"/>
          <p:cNvSpPr txBox="1"/>
          <p:nvPr/>
        </p:nvSpPr>
        <p:spPr>
          <a:xfrm>
            <a:off x="729450" y="1853850"/>
            <a:ext cx="5675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axios.get(url, 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params: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 ID: 12345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}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.then(function (response)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console.log(response);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.catch(function (error)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console.log(error);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</a:t>
            </a:r>
            <a:endParaRPr/>
          </a:p>
        </p:txBody>
      </p:sp>
      <p:sp>
        <p:nvSpPr>
          <p:cNvPr id="1082" name="Google Shape;1082;p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3" name="Google Shape;1083;p151"/>
          <p:cNvSpPr txBox="1"/>
          <p:nvPr/>
        </p:nvSpPr>
        <p:spPr>
          <a:xfrm>
            <a:off x="729450" y="1853850"/>
            <a:ext cx="5675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axios.post(url,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firstName: 'Fred',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lastName: 'Flintstone'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.then(function (response)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console.log(response);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.catch(function (error)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console.log(error);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 selector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document.getElementById("xyz")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document.getElementsByTagName("p”)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document.getElementsByClassName("abc”)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document.querySelectorAll("span.a, span.c")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document.querySelector("#id, .class")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FormData()</a:t>
            </a:r>
            <a:endParaRPr/>
          </a:p>
        </p:txBody>
      </p:sp>
      <p:sp>
        <p:nvSpPr>
          <p:cNvPr id="1089" name="Google Shape;1089;p1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0" name="Google Shape;1090;p152"/>
          <p:cNvSpPr txBox="1"/>
          <p:nvPr/>
        </p:nvSpPr>
        <p:spPr>
          <a:xfrm>
            <a:off x="729450" y="1853850"/>
            <a:ext cx="5675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let formdata=new FormData();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formdata.append("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firstName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", 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'Fred'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formdata.append("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lastName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",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'Flintstone'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axios.post(url, formdata)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.then(function (response)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})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.catch(function (error)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	console.log(error);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});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axios</a:t>
            </a:r>
            <a:endParaRPr/>
          </a:p>
        </p:txBody>
      </p:sp>
      <p:sp>
        <p:nvSpPr>
          <p:cNvPr id="1096" name="Google Shape;1096;p1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7" name="Google Shape;1097;p153"/>
          <p:cNvSpPr txBox="1"/>
          <p:nvPr/>
        </p:nvSpPr>
        <p:spPr>
          <a:xfrm>
            <a:off x="729450" y="1853850"/>
            <a:ext cx="56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axios({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method: 'post',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url: url,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data: {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firstName: 'Fred',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lastName: 'Flintstone'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}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});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1103" name="Google Shape;1103;p1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建立自己的 jQuery Plugin</a:t>
            </a:r>
            <a:endParaRPr/>
          </a:p>
        </p:txBody>
      </p:sp>
      <p:sp>
        <p:nvSpPr>
          <p:cNvPr id="1109" name="Google Shape;1109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(function($) 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})(jQuery);</a:t>
            </a:r>
            <a:endParaRPr/>
          </a:p>
        </p:txBody>
      </p:sp>
      <p:sp>
        <p:nvSpPr>
          <p:cNvPr id="1110" name="Google Shape;1110;p1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自訂名稱</a:t>
            </a:r>
            <a:endParaRPr/>
          </a:p>
        </p:txBody>
      </p:sp>
      <p:sp>
        <p:nvSpPr>
          <p:cNvPr id="1116" name="Google Shape;1116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$.fn.</a:t>
            </a:r>
            <a:r>
              <a:rPr lang="zh-TW">
                <a:solidFill>
                  <a:srgbClr val="FF0000"/>
                </a:solidFill>
              </a:rPr>
              <a:t>my</a:t>
            </a:r>
            <a:r>
              <a:rPr lang="zh-TW"/>
              <a:t> = function(){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}</a:t>
            </a:r>
            <a:endParaRPr/>
          </a:p>
        </p:txBody>
      </p:sp>
      <p:sp>
        <p:nvSpPr>
          <p:cNvPr id="1117" name="Google Shape;1117;p1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簡單寫一個修改 css 的功能</a:t>
            </a:r>
            <a:endParaRPr/>
          </a:p>
        </p:txBody>
      </p:sp>
      <p:sp>
        <p:nvSpPr>
          <p:cNvPr id="1123" name="Google Shape;1123;p1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$.fn.my = function(){</a:t>
            </a:r>
            <a:br>
              <a:rPr lang="zh-TW"/>
            </a:br>
            <a:r>
              <a:rPr lang="zh-TW"/>
              <a:t>	this.css( "color", "red" );</a:t>
            </a:r>
            <a:br>
              <a:rPr lang="zh-TW"/>
            </a:br>
            <a:r>
              <a:rPr lang="zh-TW"/>
              <a:t>	return this;</a:t>
            </a:r>
            <a:br>
              <a:rPr lang="zh-TW"/>
            </a:b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//這樣就可以使用了</a:t>
            </a:r>
            <a:br>
              <a:rPr lang="zh-TW"/>
            </a:br>
            <a:r>
              <a:rPr lang="zh-TW"/>
              <a:t>$(elem).my();  </a:t>
            </a:r>
            <a:endParaRPr/>
          </a:p>
        </p:txBody>
      </p:sp>
      <p:sp>
        <p:nvSpPr>
          <p:cNvPr id="1124" name="Google Shape;1124;p1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讓使用者可以自訂參數</a:t>
            </a:r>
            <a:endParaRPr/>
          </a:p>
        </p:txBody>
      </p:sp>
      <p:sp>
        <p:nvSpPr>
          <p:cNvPr id="1130" name="Google Shape;1130;p158"/>
          <p:cNvSpPr txBox="1"/>
          <p:nvPr>
            <p:ph idx="1" type="body"/>
          </p:nvPr>
        </p:nvSpPr>
        <p:spPr>
          <a:xfrm>
            <a:off x="729450" y="2078875"/>
            <a:ext cx="76887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$.fn.my = function(options){</a:t>
            </a:r>
            <a:br>
              <a:rPr lang="zh-TW"/>
            </a:br>
            <a:r>
              <a:rPr lang="zh-TW"/>
              <a:t>	</a:t>
            </a:r>
            <a:r>
              <a:rPr lang="zh-TW"/>
              <a:t>var settings = $.extend({</a:t>
            </a:r>
            <a:br>
              <a:rPr lang="zh-TW"/>
            </a:br>
            <a:r>
              <a:rPr lang="zh-TW"/>
              <a:t>		color: "red",</a:t>
            </a:r>
            <a:br>
              <a:rPr lang="zh-TW"/>
            </a:br>
            <a:r>
              <a:rPr lang="zh-TW"/>
              <a:t>		backgroundColor: "pink"</a:t>
            </a:r>
            <a:br>
              <a:rPr lang="zh-TW"/>
            </a:br>
            <a:r>
              <a:rPr lang="zh-TW"/>
              <a:t>	}, options );</a:t>
            </a:r>
            <a:br>
              <a:rPr lang="zh-TW"/>
            </a:br>
            <a:r>
              <a:rPr lang="zh-TW"/>
              <a:t>	return this.css({</a:t>
            </a:r>
            <a:br>
              <a:rPr lang="zh-TW"/>
            </a:br>
            <a:r>
              <a:rPr lang="zh-TW"/>
              <a:t>		color: settings.color,</a:t>
            </a:r>
            <a:br>
              <a:rPr lang="zh-TW"/>
            </a:br>
            <a:r>
              <a:rPr lang="zh-TW"/>
              <a:t>		backgroundColor: settings.backgroundColor</a:t>
            </a:r>
            <a:br>
              <a:rPr lang="zh-TW"/>
            </a:br>
            <a:r>
              <a:rPr lang="zh-TW"/>
              <a:t>	});</a:t>
            </a:r>
            <a:br>
              <a:rPr lang="zh-TW"/>
            </a:br>
            <a:r>
              <a:rPr lang="zh-TW"/>
              <a:t>}</a:t>
            </a:r>
            <a:endParaRPr/>
          </a:p>
        </p:txBody>
      </p:sp>
      <p:sp>
        <p:nvSpPr>
          <p:cNvPr id="1131" name="Google Shape;1131;p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endParaRPr/>
          </a:p>
        </p:txBody>
      </p:sp>
      <p:sp>
        <p:nvSpPr>
          <p:cNvPr id="1137" name="Google Shape;1137;p159"/>
          <p:cNvSpPr txBox="1"/>
          <p:nvPr>
            <p:ph idx="1" type="body"/>
          </p:nvPr>
        </p:nvSpPr>
        <p:spPr>
          <a:xfrm>
            <a:off x="729450" y="2078875"/>
            <a:ext cx="76887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$(elem).my({</a:t>
            </a:r>
            <a:br>
              <a:rPr lang="zh-TW"/>
            </a:br>
            <a:r>
              <a:rPr lang="zh-TW"/>
              <a:t>	color: “green”;</a:t>
            </a:r>
            <a:br>
              <a:rPr lang="zh-TW"/>
            </a:br>
            <a:r>
              <a:rPr lang="zh-TW"/>
              <a:t>	backgroundColor: “lightblue”</a:t>
            </a:r>
            <a:br>
              <a:rPr lang="zh-TW"/>
            </a:br>
            <a:r>
              <a:rPr lang="zh-TW"/>
              <a:t>});  </a:t>
            </a:r>
            <a:endParaRPr/>
          </a:p>
        </p:txBody>
      </p:sp>
      <p:sp>
        <p:nvSpPr>
          <p:cNvPr id="1138" name="Google Shape;1138;p1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selector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類似 CSS 選擇器，差別在需要加上 $()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例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&gt; $(“button”)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選擇器: .btn &gt; $(“.btn”)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選擇器: #btn &gt; $(“#btn”)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a[target=’_blank’] &gt; $(“a[target=’_blank’]”)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選擇多個 .btn, .btns &gt; $(“.btn, .btns”)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 selector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729450" y="2078875"/>
            <a:ext cx="3697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:button(input, button)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:checkbox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:disabled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:enabled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:file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:focus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:image</a:t>
            </a:r>
            <a:endParaRPr sz="1400"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572000" y="2078875"/>
            <a:ext cx="3697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:input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:password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:radio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:reset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:selected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:submit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:text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:eq()- 選取第 n 個(從0開始)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:even- 選取奇數個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:odd- 選取偶數個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:gt()- 選取大於第 n 個的(也可以給負數)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:lt()- 選取小於第 n 個的(也可以給負數)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:header- 選取 h1~h6</a:t>
            </a:r>
            <a:endParaRPr sz="1400"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:not()- 不選取某個狀態，範例為只有沒選取狀態下的 checkbox 旁的字會變色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1142225" y="2419350"/>
            <a:ext cx="6438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&lt;input type="checkbox" name="john"&gt;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&lt;span&gt;John&lt;/span&gt;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&lt;input type="checkbox" name="tom" checked="checked"&gt;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&lt;span&gt;Tom&lt;/span&gt;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"input:not(:checked) + span" ).css( "background", "yellow"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600" y="4134375"/>
            <a:ext cx="728783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Child Filter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729450" y="2078875"/>
            <a:ext cx="76887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:first-child-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:last-child-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:first-of-type- 選取同類第一個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:last-of-type- 選取同類最後一個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:nth-child()- 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:nth-last-child()- 倒數第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:nth-of-type()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:nth-last-of-type()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:only-child- 選取只有一個的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:only-of-type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範例檔下載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https://drive.google.com/drive/folders/0ByAvlTbJMqu8eE92WHVlekhhSlE?resourcekey=0-5cHAA2GVuHNPoOIL-QDpQw&amp;usp=sharing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 filter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:contains()- 選取內容包含xx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24" name="Google Shape;224;p32"/>
          <p:cNvSpPr txBox="1"/>
          <p:nvPr/>
        </p:nvSpPr>
        <p:spPr>
          <a:xfrm>
            <a:off x="1151375" y="2419350"/>
            <a:ext cx="64389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class="contain"&gt;Jason Kidd&lt;/div&gt;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class="contain"&gt;LeBron James&lt;/div&gt;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class="contain"&gt;Jason Williams&lt;/div&gt;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class="contain"&gt;James Harden&lt;/div&gt;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$("div.contain:contains('Jason')").css("background",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Content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:empty- 選取內容為空的元素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32" name="Google Shape;232;p33"/>
          <p:cNvSpPr txBox="1"/>
          <p:nvPr/>
        </p:nvSpPr>
        <p:spPr>
          <a:xfrm>
            <a:off x="1164600" y="2405425"/>
            <a:ext cx="64389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&lt;table class="table empty"&gt;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&lt;tbody&gt;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&lt;tr&gt;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&lt;td&gt;1&lt;/td&gt;&lt;td&gt;&lt;/td&gt;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&lt;td&gt;3&lt;/td&gt;&lt;td&gt;&lt;/td&gt;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&lt;/tr&gt;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&lt;/tbody&gt;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&lt;/table&gt;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$(".empty td:empty").css("background",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 filter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:has()- 包含 xx 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40" name="Google Shape;240;p34"/>
          <p:cNvSpPr txBox="1"/>
          <p:nvPr/>
        </p:nvSpPr>
        <p:spPr>
          <a:xfrm>
            <a:off x="1175800" y="2407475"/>
            <a:ext cx="64389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&lt;div&gt;abc&lt;/div&gt;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&lt;div&gt;&lt;p&gt;def&lt;/p&gt;&lt;/div&gt;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$("div:has(p)").css("background",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Visible filter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:hidden- 選取隱藏的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:visible- 選取看得見的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eq()- 選取第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.first()-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.last()-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.has()- 選取含有 xx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2" name="Google Shape;262;p37"/>
          <p:cNvSpPr txBox="1"/>
          <p:nvPr/>
        </p:nvSpPr>
        <p:spPr>
          <a:xfrm>
            <a:off x="1252000" y="2593400"/>
            <a:ext cx="64389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class="a1"&gt;A1&lt;/div&gt;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class="a2"&gt;A2&lt;/div&gt;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$("div").has(".a1").css("background", "red");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.not()- 選取不是 xx 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0" name="Google Shape;270;p38"/>
          <p:cNvSpPr txBox="1"/>
          <p:nvPr/>
        </p:nvSpPr>
        <p:spPr>
          <a:xfrm>
            <a:off x="1252000" y="2593400"/>
            <a:ext cx="64389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class="a1"&gt;A1&lt;/div&gt;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class="a2"&gt;A2&lt;/div&gt;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class="a3"&gt;A3&lt;/div&gt;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$("div").not(".a1").css("background", "red");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.children()- 所有條件相符子元素(只找一層)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.find()- 找條件相符子孫元素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.parent()- 往上選取一層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.closest()- 最接近祖先元素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.parents()- 往上選取全部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.parentsUntil()- 往上選取全部並設定停止的元素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.next()- 往後找一個元素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.nextAll()- 往後及其之後的元素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.nextUntil()- 往後選但到特定元素後停止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2" name="Google Shape;292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jQuery?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521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wiki: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是開源軟體，使用MIT授權條款授權。jQuery的語法設計使得許多操作變得容易，如操作文件（document）、選擇文件物件模型（DOM）元素、建立動畫效果、處理事件、以及開發Ajax程式。jQuery也提供了給開發人員在其上建立外掛程式的能力。這使開發人員可以對底層互動與動畫、進階效果和進階主題化的元件進行抽象化。模組化的方式使jQuery函式庫能夠建立功能強大的動態網頁以及網路應用程式。 </a:t>
            </a:r>
            <a:endParaRPr sz="14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051" y="1853850"/>
            <a:ext cx="22611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.prev()-往前找一個元素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.prevAll()-往前及其之前的元素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.prevUntil()-往前選但到特定元素停止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.siblings()- 自己以外的元素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1229625" y="2441000"/>
            <a:ext cx="64389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class="a1"&gt;A1&lt;/div&gt;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class="a2"&gt;A2&lt;/div&gt;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class="a3"&gt;A3&lt;/div&gt;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class="a4"&gt;A4&lt;/div&gt;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class="a5"&gt;A5&lt;/div&gt;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$(".a2").siblings().css("background", "red");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.end()- 回到上一個選取狀態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1229625" y="2441000"/>
            <a:ext cx="31860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&lt;ul class="first"&gt;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class=”a1"&gt;list item 1&lt;/li&gt;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&lt;li&gt;list item 2&lt;/li&gt;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class=”a2"&gt;list item 3&lt;/li&gt;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&lt;/ul&gt;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&lt;ul class="second"&gt;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class=”a1"&gt;list item 1&lt;/li&gt;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&lt;li&gt;list item 2&lt;/li&gt;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class=”2"&gt;list item 3&lt;/li&gt;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&lt;/ul&gt;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4661400" y="2441000"/>
            <a:ext cx="31860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 "ul.first"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.find( ".</a:t>
            </a:r>
            <a:r>
              <a:rPr lang="zh-TW" sz="1200">
                <a:solidFill>
                  <a:srgbClr val="0B5394"/>
                </a:solidFill>
              </a:rPr>
              <a:t>a1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.css( "background-color", "red"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.end()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.find( ".</a:t>
            </a:r>
            <a:r>
              <a:rPr lang="zh-TW" sz="1200">
                <a:solidFill>
                  <a:srgbClr val="0B5394"/>
                </a:solidFill>
              </a:rPr>
              <a:t>a2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.css( "background-color", "green" 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列表選取(list-check.html)</a:t>
            </a:r>
            <a:endParaRPr/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 checkbox 後讓整行 highlight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 :checkbox 選擇上層元素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00" y="2891125"/>
            <a:ext cx="7081189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點了之後往前(後)選取(select-after.html)</a:t>
            </a:r>
            <a:endParaRPr/>
          </a:p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50" y="1930050"/>
            <a:ext cx="608960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相片選取(siblings.html)</a:t>
            </a:r>
            <a:endParaRPr/>
          </a:p>
        </p:txBody>
      </p:sp>
      <p:sp>
        <p:nvSpPr>
          <p:cNvPr id="337" name="Google Shape;337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點擊後用顏色把照片框起來，並讓其他照片恢復白色框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8" name="Google Shape;3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2571750"/>
            <a:ext cx="7502649" cy="1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事件處理</a:t>
            </a:r>
            <a:endParaRPr/>
          </a:p>
        </p:txBody>
      </p:sp>
      <p:sp>
        <p:nvSpPr>
          <p:cNvPr id="345" name="Google Shape;34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Event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Document/Window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2" name="Google Shape;352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滑鼠事件(Mouse Event)</a:t>
            </a:r>
            <a:endParaRPr/>
          </a:p>
        </p:txBody>
      </p:sp>
      <p:sp>
        <p:nvSpPr>
          <p:cNvPr id="358" name="Google Shape;358;p50"/>
          <p:cNvSpPr txBox="1"/>
          <p:nvPr>
            <p:ph idx="1" type="body"/>
          </p:nvPr>
        </p:nvSpPr>
        <p:spPr>
          <a:xfrm>
            <a:off x="729450" y="2078875"/>
            <a:ext cx="768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.click()- 點擊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.dblclick()- 連點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.contextmenu()- 右鍵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.mousedown()- 滑鼠按下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.mouseup()- 離開滑鼠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.mouseenter()- 滑鼠移進選擇器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.mouseleave()- 滑鼠離開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.hover()- 移進與離開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.hover()</a:t>
            </a:r>
            <a:endParaRPr/>
          </a:p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只有 hover 的話滑進滑出都會</a:t>
            </a:r>
            <a:r>
              <a:rPr lang="zh-TW"/>
              <a:t>回傳事件</a:t>
            </a:r>
            <a:r>
              <a:rPr lang="zh-TW"/>
              <a:t>，要分開的話可以用這個方式寫：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.hover(function(){</a:t>
            </a:r>
            <a:br>
              <a:rPr lang="zh-TW"/>
            </a:br>
            <a:r>
              <a:rPr lang="zh-TW"/>
              <a:t>	//偵測滑入</a:t>
            </a:r>
            <a:br>
              <a:rPr lang="zh-TW"/>
            </a:br>
            <a:r>
              <a:rPr lang="zh-TW"/>
              <a:t>}, function(){</a:t>
            </a:r>
            <a:br>
              <a:rPr lang="zh-TW"/>
            </a:br>
            <a:r>
              <a:rPr lang="zh-TW"/>
              <a:t>	//偵測滑出</a:t>
            </a:r>
            <a:br>
              <a:rPr lang="zh-TW"/>
            </a:br>
            <a:r>
              <a:rPr lang="zh-TW"/>
              <a:t>});</a:t>
            </a:r>
            <a:endParaRPr/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優點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官方文件詳細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友善的選擇器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特效和動畫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跨瀏覽器 (cross-browser)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解析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通過外掛擴充，歷史悠久及社群活躍，plugin 豐富</a:t>
            </a:r>
            <a:endParaRPr sz="14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slider.html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透過判斷現在滑過第幾個點，將投影片移至相對應的圖片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7360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.index()</a:t>
            </a:r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取得目前符合條件的選擇器是第幾個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例: </a:t>
            </a:r>
            <a:br>
              <a:rPr lang="zh-TW"/>
            </a:br>
            <a:r>
              <a:rPr lang="zh-TW"/>
              <a:t>$(“li”).click(function(){</a:t>
            </a:r>
            <a:br>
              <a:rPr lang="zh-TW"/>
            </a:br>
            <a:r>
              <a:rPr lang="zh-TW"/>
              <a:t>	console.log($(this).index());</a:t>
            </a:r>
            <a:br>
              <a:rPr lang="zh-TW"/>
            </a:br>
            <a:r>
              <a:rPr lang="zh-TW"/>
              <a:t>})</a:t>
            </a:r>
            <a:endParaRPr/>
          </a:p>
        </p:txBody>
      </p:sp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利用判斷式加上上一張及下一張圖片切換的功能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5836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表單</a:t>
            </a:r>
            <a:r>
              <a:rPr lang="zh-TW"/>
              <a:t>事件(Form Event)</a:t>
            </a:r>
            <a:endParaRPr/>
          </a:p>
        </p:txBody>
      </p:sp>
      <p:sp>
        <p:nvSpPr>
          <p:cNvPr id="395" name="Google Shape;395;p55"/>
          <p:cNvSpPr txBox="1"/>
          <p:nvPr>
            <p:ph idx="1" type="body"/>
          </p:nvPr>
        </p:nvSpPr>
        <p:spPr>
          <a:xfrm>
            <a:off x="729450" y="2078875"/>
            <a:ext cx="768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.submit()- 點了可以送出表單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.change()- 偵測 input 或 select 變化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.focus()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.blur()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Document/Window Event</a:t>
            </a:r>
            <a:endParaRPr/>
          </a:p>
        </p:txBody>
      </p:sp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.scroll()- 偵測滑鼠滾動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.resize()- 偵測瀏覽器大小變化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3" name="Google Shape;403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.scrollTop(), .scrollLeft()</a:t>
            </a:r>
            <a:endParaRPr/>
          </a:p>
        </p:txBody>
      </p:sp>
      <p:sp>
        <p:nvSpPr>
          <p:cNvPr id="409" name="Google Shape;409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偵測捲軸位置或是指定捲軸位置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()內無值為偵測位置，有值則為指定位置</a:t>
            </a:r>
            <a:endParaRPr sz="1400"/>
          </a:p>
        </p:txBody>
      </p:sp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.width(), .height()</a:t>
            </a:r>
            <a:endParaRPr/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偵測 selector 長寬或是指定 selector 長寬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()內無值為偵測長寬，有值則為指定長寬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製作偵測捲動百分比的 UI</a:t>
            </a:r>
            <a:endParaRPr/>
          </a:p>
        </p:txBody>
      </p:sp>
      <p:sp>
        <p:nvSpPr>
          <p:cNvPr id="423" name="Google Shape;423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scroll-percent.html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利用 scrollTop() 算出目前捲軸位置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與頁面高度對比算出比例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再將比例加到進度條上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24" name="Google Shape;4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75" y="1853850"/>
            <a:ext cx="3135850" cy="3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</a:t>
            </a:r>
            <a:r>
              <a:rPr lang="zh-TW"/>
              <a:t>On()</a:t>
            </a:r>
            <a:endParaRPr/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Selector 是後來才產生的時候綁定事件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一個 selector 需要綁定多個事件時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不同事件觸發一樣的動作時</a:t>
            </a:r>
            <a:endParaRPr sz="1400"/>
          </a:p>
        </p:txBody>
      </p:sp>
      <p:sp>
        <p:nvSpPr>
          <p:cNvPr id="432" name="Google Shape;432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selector </a:t>
            </a:r>
            <a:r>
              <a:rPr lang="zh-TW"/>
              <a:t>是動態產生時綁定事件</a:t>
            </a:r>
            <a:endParaRPr/>
          </a:p>
        </p:txBody>
      </p:sp>
      <p:sp>
        <p:nvSpPr>
          <p:cNvPr id="438" name="Google Shape;438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會在 HTML 畫完後根據既有的結構將事件綁到 HTML 上，若是靠程式事後產生的話，原本寫的就無法綁到HTML 上。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選擇器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(原本就存在HTML上之元素)).on(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觸發方式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(原本的”click”,”mouseenter”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等) [,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靠程式動態產生的元素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,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事件處理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(function(){}))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缺點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沒有預設的樣板，處理較複雜的 UI 會很繁複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太過自由導致若沒有好好規劃，會很難維護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處理資訊流過於繁雜，容易發生錯誤</a:t>
            </a:r>
            <a:endParaRPr sz="140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</a:t>
            </a:r>
            <a:r>
              <a:rPr lang="zh-TW"/>
              <a:t>elector 是動態產生時綁定事件</a:t>
            </a:r>
            <a:endParaRPr/>
          </a:p>
        </p:txBody>
      </p:sp>
      <p:sp>
        <p:nvSpPr>
          <p:cNvPr id="445" name="Google Shape;445;p62"/>
          <p:cNvSpPr txBox="1"/>
          <p:nvPr/>
        </p:nvSpPr>
        <p:spPr>
          <a:xfrm>
            <a:off x="793675" y="2012825"/>
            <a:ext cx="6438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.on( events [, selector ] [, data ], handler 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”#clickMe" ).on( "click", function()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console.log( $( this ).text()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  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“ul" ).on( "click", ”</a:t>
            </a:r>
            <a:r>
              <a:rPr lang="zh-TW" sz="1200">
                <a:solidFill>
                  <a:srgbClr val="CC0000"/>
                </a:solidFill>
              </a:rPr>
              <a:t>li</a:t>
            </a:r>
            <a:r>
              <a:rPr lang="zh-TW" sz="1200">
                <a:solidFill>
                  <a:srgbClr val="0B5394"/>
                </a:solidFill>
              </a:rPr>
              <a:t>", function()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  console.log( $( this ).text()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}); 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 selector 需要綁定多個事件時</a:t>
            </a:r>
            <a:endParaRPr/>
          </a:p>
        </p:txBody>
      </p:sp>
      <p:sp>
        <p:nvSpPr>
          <p:cNvPr id="452" name="Google Shape;452;p63"/>
          <p:cNvSpPr txBox="1"/>
          <p:nvPr/>
        </p:nvSpPr>
        <p:spPr>
          <a:xfrm>
            <a:off x="729450" y="1777650"/>
            <a:ext cx="64389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$("#</a:t>
            </a:r>
            <a:r>
              <a:rPr lang="zh-TW" sz="1200">
                <a:solidFill>
                  <a:srgbClr val="0B5394"/>
                </a:solidFill>
              </a:rPr>
              <a:t>on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").on({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mouseenter: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$("#showAction").text("Mouse Enter");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dblclick: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$("#showAction").text("Double 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不同事件觸發同一個動作時</a:t>
            </a:r>
            <a:endParaRPr/>
          </a:p>
        </p:txBody>
      </p:sp>
      <p:sp>
        <p:nvSpPr>
          <p:cNvPr id="459" name="Google Shape;459;p64"/>
          <p:cNvSpPr txBox="1"/>
          <p:nvPr/>
        </p:nvSpPr>
        <p:spPr>
          <a:xfrm>
            <a:off x="729450" y="1777650"/>
            <a:ext cx="64389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$("button").on("click mouseenter", function(){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//do something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</p:txBody>
      </p:sp>
      <p:sp>
        <p:nvSpPr>
          <p:cNvPr id="460" name="Google Shape;460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off</a:t>
            </a:r>
            <a:endParaRPr/>
          </a:p>
        </p:txBody>
      </p:sp>
      <p:sp>
        <p:nvSpPr>
          <p:cNvPr id="466" name="Google Shape;466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取消由 on 建立的事件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off.html</a:t>
            </a:r>
            <a:endParaRPr sz="1400"/>
          </a:p>
        </p:txBody>
      </p:sp>
      <p:sp>
        <p:nvSpPr>
          <p:cNvPr id="467" name="Google Shape;467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</a:t>
            </a:r>
            <a:endParaRPr/>
          </a:p>
        </p:txBody>
      </p:sp>
      <p:sp>
        <p:nvSpPr>
          <p:cNvPr id="473" name="Google Shape;473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只執行一次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one.html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.one( events [, data ], handler )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</a:t>
            </a:r>
            <a:endParaRPr/>
          </a:p>
        </p:txBody>
      </p:sp>
      <p:sp>
        <p:nvSpPr>
          <p:cNvPr id="480" name="Google Shape;480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</a:t>
            </a:r>
            <a:endParaRPr/>
          </a:p>
        </p:txBody>
      </p:sp>
      <p:sp>
        <p:nvSpPr>
          <p:cNvPr id="486" name="Google Shape;486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87" name="Google Shape;487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 解釋: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應用程式介面（英語：Application Programming Interface，簡稱：API），又稱為應用編程介面，就是軟體系統不同組成部分銜接的約定。由於近年來軟體的規模日益龐大，常常需要把複雜的系統劃分成小的組成部分，編程介面的設計十分重要。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.click(), .dblclick()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.text()</a:t>
            </a:r>
            <a:endParaRPr/>
          </a:p>
        </p:txBody>
      </p:sp>
      <p:sp>
        <p:nvSpPr>
          <p:cNvPr id="493" name="Google Shape;493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DD8047"/>
                </a:solidFill>
                <a:latin typeface="Arial"/>
                <a:ea typeface="Arial"/>
                <a:cs typeface="Arial"/>
                <a:sym typeface="Arial"/>
              </a:rPr>
              <a:t>¨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文件說明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http://api.jquery.com/text/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Get: text();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Set: text(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4" name="Google Shape;494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樣式控制</a:t>
            </a:r>
            <a:endParaRPr/>
          </a:p>
        </p:txBody>
      </p:sp>
      <p:sp>
        <p:nvSpPr>
          <p:cNvPr id="500" name="Google Shape;500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.css()</a:t>
            </a:r>
            <a:endParaRPr/>
          </a:p>
        </p:txBody>
      </p:sp>
      <p:sp>
        <p:nvSpPr>
          <p:cNvPr id="506" name="Google Shape;506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507" name="Google Shape;507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.css(‘css 敘述’)- 取得值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.css(‘css 敘述’, ‘值’)- 設定值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設定多個樣式</a:t>
            </a:r>
            <a:endParaRPr sz="1400"/>
          </a:p>
        </p:txBody>
      </p:sp>
      <p:sp>
        <p:nvSpPr>
          <p:cNvPr id="508" name="Google Shape;508;p71"/>
          <p:cNvSpPr txBox="1"/>
          <p:nvPr/>
        </p:nvSpPr>
        <p:spPr>
          <a:xfrm>
            <a:off x="1151400" y="3043150"/>
            <a:ext cx="64389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var styles =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敘述1: “值",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敘述2: “值",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 this ).css( styles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市佔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7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https://w3techs.com/technologies/overview/javascript_library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350" y="2427449"/>
            <a:ext cx="3566450" cy="24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.css()</a:t>
            </a:r>
            <a:endParaRPr/>
          </a:p>
        </p:txBody>
      </p:sp>
      <p:sp>
        <p:nvSpPr>
          <p:cNvPr id="514" name="Google Shape;514;p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累進值:  </a:t>
            </a:r>
            <a:br>
              <a:rPr lang="zh-TW"/>
            </a:br>
            <a:r>
              <a:rPr lang="zh-TW"/>
              <a:t>ex: css(“left”, “+=2”);</a:t>
            </a:r>
            <a:endParaRPr/>
          </a:p>
        </p:txBody>
      </p:sp>
      <p:sp>
        <p:nvSpPr>
          <p:cNvPr id="515" name="Google Shape;515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製作可以移動跟變色的方塊(css-move.html)</a:t>
            </a:r>
            <a:endParaRPr/>
          </a:p>
        </p:txBody>
      </p:sp>
      <p:sp>
        <p:nvSpPr>
          <p:cNvPr id="521" name="Google Shape;521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2" name="Google Shape;5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00" y="1853850"/>
            <a:ext cx="442543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取得區塊設定的背景顏色</a:t>
            </a:r>
            <a:endParaRPr/>
          </a:p>
        </p:txBody>
      </p:sp>
      <p:sp>
        <p:nvSpPr>
          <p:cNvPr id="528" name="Google Shape;528;p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css-color.html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用.css(“background-color”)取得顏色後輸出</a:t>
            </a:r>
            <a:endParaRPr sz="1400"/>
          </a:p>
        </p:txBody>
      </p:sp>
      <p:sp>
        <p:nvSpPr>
          <p:cNvPr id="529" name="Google Shape;529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0" name="Google Shape;5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00" y="2895947"/>
            <a:ext cx="5998099" cy="15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調色盤(palette.html)</a:t>
            </a:r>
            <a:endParaRPr/>
          </a:p>
        </p:txBody>
      </p:sp>
      <p:sp>
        <p:nvSpPr>
          <p:cNvPr id="536" name="Google Shape;536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.css() 取得與設定顏色製作簡單調色盤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7" name="Google Shape;537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8" name="Google Shape;5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950" y="1915075"/>
            <a:ext cx="4140400" cy="2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44" name="Google Shape;544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.css()- 設定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.addClass()- 增加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.removeClass()- 移除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.toggleClass()- 動態切換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.hasClass()- 判斷是否有某個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5" name="Google Shape;545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切換字體大小功能(change-font-size.html)</a:t>
            </a:r>
            <a:endParaRPr/>
          </a:p>
        </p:txBody>
      </p:sp>
      <p:sp>
        <p:nvSpPr>
          <p:cNvPr id="551" name="Google Shape;551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2" name="Google Shape;5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557204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Scroll to fixed</a:t>
            </a:r>
            <a:endParaRPr/>
          </a:p>
        </p:txBody>
      </p:sp>
      <p:sp>
        <p:nvSpPr>
          <p:cNvPr id="558" name="Google Shape;558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scroll-to-fix.html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製作捲動到一定超過選單高度時，選單會貼到畫面頂端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提示: 偵測 scroll event，判斷是否大於選單的位置後切換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 $(”#element“).offset().top; 抓到位置後跟 scrollTop 比較判斷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9" name="Google Shape;559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依捲動方向收合主選單(hide-nav.html)</a:t>
            </a:r>
            <a:endParaRPr/>
          </a:p>
        </p:txBody>
      </p:sp>
      <p:sp>
        <p:nvSpPr>
          <p:cNvPr id="565" name="Google Shape;565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讓選單在滑鼠往下捲的時候收起來，往上的時候滑下來的</a:t>
            </a:r>
            <a:endParaRPr sz="1400"/>
          </a:p>
        </p:txBody>
      </p:sp>
      <p:sp>
        <p:nvSpPr>
          <p:cNvPr id="566" name="Google Shape;566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7" name="Google Shape;5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730073"/>
            <a:ext cx="7915126" cy="201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依據捲動位置切換 class</a:t>
            </a:r>
            <a:endParaRPr/>
          </a:p>
        </p:txBody>
      </p:sp>
      <p:sp>
        <p:nvSpPr>
          <p:cNvPr id="573" name="Google Shape;573;p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scroll-change.html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4" name="Google Shape;574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手風琴展示</a:t>
            </a:r>
            <a:endParaRPr/>
          </a:p>
        </p:txBody>
      </p:sp>
      <p:sp>
        <p:nvSpPr>
          <p:cNvPr id="580" name="Google Shape;580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accordion.html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flex 排出版面，並利用 flex-grow 的特性讓展開那一頁跟頁面剩餘空間一樣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文字垂直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○"/>
            </a:pPr>
            <a:r>
              <a:rPr lang="zh-TW" sz="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writing-mode: vertical-rl;</a:t>
            </a:r>
            <a:endParaRPr sz="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○"/>
            </a:pPr>
            <a:r>
              <a:rPr lang="zh-TW" sz="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text-orientation: upright;</a:t>
            </a:r>
            <a:endParaRPr/>
          </a:p>
        </p:txBody>
      </p:sp>
      <p:sp>
        <p:nvSpPr>
          <p:cNvPr id="581" name="Google Shape;581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2" name="Google Shape;58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025" y="2802875"/>
            <a:ext cx="5522050" cy="1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863" y="152400"/>
            <a:ext cx="36882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切換 css 顯示/隱藏選單</a:t>
            </a:r>
            <a:endParaRPr/>
          </a:p>
        </p:txBody>
      </p:sp>
      <p:sp>
        <p:nvSpPr>
          <p:cNvPr id="588" name="Google Shape;588;p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show-hide-menu.html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9" name="Google Shape;589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0" name="Google Shape;5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50" y="2254175"/>
            <a:ext cx="3345599" cy="2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點卡片翻牌(card-flip.html)</a:t>
            </a:r>
            <a:endParaRPr/>
          </a:p>
        </p:txBody>
      </p:sp>
      <p:sp>
        <p:nvSpPr>
          <p:cNvPr id="596" name="Google Shape;596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使用 class 切換後翻牌</a:t>
            </a:r>
            <a:endParaRPr sz="1400"/>
          </a:p>
        </p:txBody>
      </p:sp>
      <p:sp>
        <p:nvSpPr>
          <p:cNvPr id="597" name="Google Shape;597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8" name="Google Shape;5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96296"/>
            <a:ext cx="6387901" cy="2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604" name="Google Shape;604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.height()- 回傳或設定高度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.innerHeight()- 回傳或設定包含 padding 的高度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.width()- 回傳或設定寬度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.innerWidth()- 回傳或設定包含 padding 的寬度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.scrollLeft()- 回傳或設定捲軸左邊界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.scrollTop()- 回傳或設定捲軸上邊界</a:t>
            </a:r>
            <a:endParaRPr sz="1400"/>
          </a:p>
        </p:txBody>
      </p:sp>
      <p:sp>
        <p:nvSpPr>
          <p:cNvPr id="605" name="Google Shape;605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搭配 animate.css</a:t>
            </a:r>
            <a:endParaRPr/>
          </a:p>
        </p:txBody>
      </p:sp>
      <p:sp>
        <p:nvSpPr>
          <p:cNvPr id="611" name="Google Shape;611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https://daneden.github.io/animate.css/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使用既有的動畫 class 來製作互動動畫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將 animate.css 讀入後，就可以使用該動畫效果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先在想要加動畫的元素上加上 animated 的 class，再加上想要的動畫 class 即可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可再加上 infnite 的 class 讓動畫無限播放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animate.css</a:t>
            </a:r>
            <a:endParaRPr/>
          </a:p>
        </p:txBody>
      </p:sp>
      <p:sp>
        <p:nvSpPr>
          <p:cNvPr id="618" name="Google Shape;618;p86"/>
          <p:cNvSpPr txBox="1"/>
          <p:nvPr>
            <p:ph idx="1" type="body"/>
          </p:nvPr>
        </p:nvSpPr>
        <p:spPr>
          <a:xfrm>
            <a:off x="729450" y="2078875"/>
            <a:ext cx="768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若只想每次點擊都可以重新執行，將這段 js 放到網頁裡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function animateCSS(element, animationName, callback)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const node = document.querySelector(element)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node.classList.add('animated', animationName)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function handleAnimationEnd()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node.classList.remove('animated', animationName)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node.removeEventListener('animationend', handleAnimationEnd)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if (typeof callback === 'function') callback()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}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node.addEventListener('animationend', handleAnimationEnd)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animate.css</a:t>
            </a:r>
            <a:endParaRPr/>
          </a:p>
        </p:txBody>
      </p:sp>
      <p:sp>
        <p:nvSpPr>
          <p:cNvPr id="625" name="Google Shape;625;p87"/>
          <p:cNvSpPr txBox="1"/>
          <p:nvPr>
            <p:ph idx="1" type="body"/>
          </p:nvPr>
        </p:nvSpPr>
        <p:spPr>
          <a:xfrm>
            <a:off x="729450" y="2078875"/>
            <a:ext cx="768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再執行即可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animateCSS('.my-element', 'bounce')</a:t>
            </a:r>
            <a:br>
              <a:rPr lang="zh-TW" sz="1200">
                <a:solidFill>
                  <a:srgbClr val="0B5394"/>
                </a:solidFill>
              </a:rPr>
            </a:b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// or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animateCSS('.my-element', 'bounce', 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// Do something after animation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執行一次後移除 class</a:t>
            </a:r>
            <a:endParaRPr/>
          </a:p>
        </p:txBody>
      </p:sp>
      <p:sp>
        <p:nvSpPr>
          <p:cNvPr id="632" name="Google Shape;632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animate=$(this).attr('data-animate');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$(".box").addClass(animate).one('webkitAnimationEnd mozAnimationEnd MSAnimationEnd oanimationend animationend', function()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$(this).removeClass(animate);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633" name="Google Shape;633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表單內容、網頁存取</a:t>
            </a:r>
            <a:endParaRPr/>
          </a:p>
        </p:txBody>
      </p:sp>
      <p:sp>
        <p:nvSpPr>
          <p:cNvPr id="639" name="Google Shape;639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 </a:t>
            </a:r>
            <a:r>
              <a:rPr lang="zh-TW"/>
              <a:t>操作</a:t>
            </a:r>
            <a:endParaRPr/>
          </a:p>
        </p:txBody>
      </p:sp>
      <p:sp>
        <p:nvSpPr>
          <p:cNvPr id="645" name="Google Shape;645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6" name="Google Shape;64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.text();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.html();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.attr();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.prop()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.val();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.text()</a:t>
            </a:r>
            <a:endParaRPr/>
          </a:p>
        </p:txBody>
      </p:sp>
      <p:sp>
        <p:nvSpPr>
          <p:cNvPr id="652" name="Google Shape;652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 HTML tag 內的文字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.text()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.text(text)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53" name="Google Shape;653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載入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下載 jquery 後讀入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網址: 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https://jquery.com/download/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&lt;script src=“jquery.js”&gt;&lt;/script&gt;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cdn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https://code.jquery.com/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&lt;script src="https://code.jquery.com/jquery-3.3.1.min.js" 			  integrity="sha256-FgpCb/KJQlLNfOu91ta32o/NMZxltwRo8QtmkMRdAu8=" 			  crossorigin="anonymous"&gt;&lt;/script&gt;</a:t>
            </a:r>
            <a:endParaRPr sz="1200"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.html()</a:t>
            </a:r>
            <a:endParaRPr/>
          </a:p>
        </p:txBody>
      </p:sp>
      <p:sp>
        <p:nvSpPr>
          <p:cNvPr id="659" name="Google Shape;659;p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跟.text()類似，但會取得或設定 HTML tag 的HTML內容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.html()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.html(html)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.attr()</a:t>
            </a:r>
            <a:endParaRPr/>
          </a:p>
        </p:txBody>
      </p:sp>
      <p:sp>
        <p:nvSpPr>
          <p:cNvPr id="666" name="Google Shape;666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 HTML tag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=“”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=“”&gt;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 .attr( attributeName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 .attr( attributeName, value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7" name="Google Shape;667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.attr()</a:t>
            </a:r>
            <a:endParaRPr/>
          </a:p>
        </p:txBody>
      </p:sp>
      <p:sp>
        <p:nvSpPr>
          <p:cNvPr id="673" name="Google Shape;673;p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使用物件方式：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.attr({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屬性1: 值1,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屬性2: 值2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點選後替換照片(getPic.html)</a:t>
            </a:r>
            <a:endParaRPr/>
          </a:p>
        </p:txBody>
      </p:sp>
      <p:sp>
        <p:nvSpPr>
          <p:cNvPr id="680" name="Google Shape;680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81" name="Google Shape;68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75" y="1853850"/>
            <a:ext cx="445912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.prop()</a:t>
            </a:r>
            <a:endParaRPr/>
          </a:p>
        </p:txBody>
      </p:sp>
      <p:sp>
        <p:nvSpPr>
          <p:cNvPr id="687" name="Google Shape;687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類似 .attr()，但只有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跟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的值，jQuery 建議用來設定或取得像 checked 或 disabled 這種只有兩種狀態的 attribute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.prop( propertyName)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.prop( propertyName, value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88" name="Google Shape;688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.val()</a:t>
            </a:r>
            <a:endParaRPr/>
          </a:p>
        </p:txBody>
      </p:sp>
      <p:sp>
        <p:nvSpPr>
          <p:cNvPr id="694" name="Google Shape;694;p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取得或設定表單元素(input, select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 .val()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給值 .val(value)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95" name="Google Shape;695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製作簡單計算器(count.html)</a:t>
            </a:r>
            <a:endParaRPr/>
          </a:p>
        </p:txBody>
      </p:sp>
      <p:sp>
        <p:nvSpPr>
          <p:cNvPr id="701" name="Google Shape;701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利用 input 欄位輸入，用下拉式選單選擇計算方式，再按「=」後計算結果</a:t>
            </a:r>
            <a:endParaRPr sz="1400"/>
          </a:p>
        </p:txBody>
      </p:sp>
      <p:sp>
        <p:nvSpPr>
          <p:cNvPr id="702" name="Google Shape;702;p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3" name="Google Shape;70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88" y="2496999"/>
            <a:ext cx="7814824" cy="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自動跳到下一個欄位的信用卡輸入(credit-card.html)</a:t>
            </a:r>
            <a:endParaRPr/>
          </a:p>
        </p:txBody>
      </p:sp>
      <p:sp>
        <p:nvSpPr>
          <p:cNvPr id="709" name="Google Shape;709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10" name="Google Shape;71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38974"/>
            <a:ext cx="6929826" cy="19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.each()</a:t>
            </a:r>
            <a:endParaRPr/>
          </a:p>
        </p:txBody>
      </p:sp>
      <p:sp>
        <p:nvSpPr>
          <p:cNvPr id="716" name="Google Shape;716;p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比較簡單的處理迴圈的方法，效能比較差但用起來比較快，用來處理 html 內容很方便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17" name="Google Shape;717;p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8" name="Google Shape;718;p100"/>
          <p:cNvSpPr txBox="1"/>
          <p:nvPr/>
        </p:nvSpPr>
        <p:spPr>
          <a:xfrm>
            <a:off x="1028425" y="3007000"/>
            <a:ext cx="6438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$("#table td").each(function(){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</a:t>
            </a:r>
            <a:r>
              <a:rPr lang="zh-TW" sz="1200">
                <a:solidFill>
                  <a:srgbClr val="0B5394"/>
                </a:solidFill>
              </a:rPr>
              <a:t>console.log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($(this).text());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點選相片並產生 html code(photo-get-code.html)</a:t>
            </a:r>
            <a:endParaRPr/>
          </a:p>
        </p:txBody>
      </p:sp>
      <p:sp>
        <p:nvSpPr>
          <p:cNvPr id="724" name="Google Shape;724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/>
              <a:t>從單選改為複選</a:t>
            </a:r>
            <a:br>
              <a:rPr lang="zh-TW" sz="1400"/>
            </a:br>
            <a:r>
              <a:rPr lang="zh-TW" sz="1400"/>
              <a:t>把選取的照片的 html code 顯示在下面</a:t>
            </a:r>
            <a:endParaRPr sz="1400"/>
          </a:p>
        </p:txBody>
      </p:sp>
      <p:sp>
        <p:nvSpPr>
          <p:cNvPr id="725" name="Google Shape;725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650" y="2250988"/>
            <a:ext cx="4836524" cy="2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slim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v3 後多了 slim 的版本，主要是拿掉了 ajax 和 effect 的部分，可以視情況是否要使用精簡版本的 jQuery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checkbox </a:t>
            </a:r>
            <a:r>
              <a:rPr lang="zh-TW"/>
              <a:t>全選及全不選</a:t>
            </a:r>
            <a:endParaRPr/>
          </a:p>
        </p:txBody>
      </p:sp>
      <p:sp>
        <p:nvSpPr>
          <p:cNvPr id="732" name="Google Shape;732;p1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select-all.html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判斷全選的 checkbox 選取狀態後，把選取狀態設定到其他 checkbox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3" name="Google Shape;733;p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4" name="Google Shape;73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75" y="2850523"/>
            <a:ext cx="7165801" cy="17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購物車加總(cart.html)</a:t>
            </a:r>
            <a:endParaRPr/>
          </a:p>
        </p:txBody>
      </p:sp>
      <p:sp>
        <p:nvSpPr>
          <p:cNvPr id="740" name="Google Shape;740;p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1" name="Google Shape;74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2016925"/>
            <a:ext cx="8048626" cy="2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限制數字輸入</a:t>
            </a:r>
            <a:endParaRPr/>
          </a:p>
        </p:txBody>
      </p:sp>
      <p:sp>
        <p:nvSpPr>
          <p:cNvPr id="747" name="Google Shape;74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¨$(”input").on("keypress keyup blur",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(event)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$(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).val($(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).val().replace(/[^\d].+/, ""));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((event.which &lt; 48 || event.which &gt; 57))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	event.preventDefault();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748" name="Google Shape;748;p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endParaRPr/>
          </a:p>
        </p:txBody>
      </p:sp>
      <p:sp>
        <p:nvSpPr>
          <p:cNvPr id="754" name="Google Shape;754;p105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HTML5 後新增自訂屬性 data-*，jQuery 可以直接取得這些資訊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例:</a:t>
            </a:r>
            <a:endParaRPr sz="1400"/>
          </a:p>
        </p:txBody>
      </p:sp>
      <p:sp>
        <p:nvSpPr>
          <p:cNvPr id="755" name="Google Shape;755;p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6" name="Google Shape;756;p105"/>
          <p:cNvSpPr txBox="1"/>
          <p:nvPr/>
        </p:nvSpPr>
        <p:spPr>
          <a:xfrm>
            <a:off x="1227575" y="2656925"/>
            <a:ext cx="64389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/>
              <a:t>HTML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class="text-center" id="nameCard" data-name="Jason" data-</a:t>
            </a:r>
            <a:r>
              <a:rPr lang="zh-TW" sz="1200">
                <a:solidFill>
                  <a:srgbClr val="FF0000"/>
                </a:solidFill>
              </a:rPr>
              <a:t>last-name</a:t>
            </a:r>
            <a:r>
              <a:rPr lang="zh-TW" sz="1200">
                <a:solidFill>
                  <a:srgbClr val="0B5394"/>
                </a:solidFill>
              </a:rPr>
              <a:t>="Kidd" data-age="42"&gt;Jason Kidd&lt;/div&gt;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/>
              <a:t>jQuery 取值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$("#nameCard").data('name')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</a:t>
            </a:r>
            <a:r>
              <a:rPr lang="zh-TW" sz="1200">
                <a:solidFill>
                  <a:srgbClr val="FF0000"/>
                </a:solidFill>
              </a:rPr>
              <a:t>'lastName'</a:t>
            </a:r>
            <a:r>
              <a:rPr lang="zh-TW" sz="1200">
                <a:solidFill>
                  <a:srgbClr val="0B5394"/>
                </a:solidFill>
              </a:rPr>
              <a:t>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$("#nameCard").data(’age')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 html 內容</a:t>
            </a:r>
            <a:endParaRPr/>
          </a:p>
        </p:txBody>
      </p:sp>
      <p:sp>
        <p:nvSpPr>
          <p:cNvPr id="762" name="Google Shape;762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.append()- 插入到選擇的 DOM 末端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.appendTo()- 將指定內容插入到指定 DOM 末端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.prepend()- 插入到選擇的 DOM 前端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.prependTo()- 將指定內容插入到指定 DOM 前端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3" name="Google Shape;763;p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插入指定 html 元素之後</a:t>
            </a:r>
            <a:endParaRPr/>
          </a:p>
        </p:txBody>
      </p:sp>
      <p:sp>
        <p:nvSpPr>
          <p:cNvPr id="769" name="Google Shape;769;p1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.after(element)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.insertAfter(siblingElement)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$('.after).after('&lt;div&gt;After&lt;/div&gt;');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$('&lt;div&gt;After&lt;/div&gt;').insertAfter('.after);</a:t>
            </a:r>
            <a:endParaRPr/>
          </a:p>
        </p:txBody>
      </p:sp>
      <p:sp>
        <p:nvSpPr>
          <p:cNvPr id="770" name="Google Shape;770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插入指定 html 元素之前</a:t>
            </a:r>
            <a:endParaRPr/>
          </a:p>
        </p:txBody>
      </p:sp>
      <p:sp>
        <p:nvSpPr>
          <p:cNvPr id="776" name="Google Shape;776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.before(element)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.insertBefore(siblingElement)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$('.before).after('&lt;div&gt;</a:t>
            </a:r>
            <a:r>
              <a:rPr lang="zh-TW"/>
              <a:t>Before</a:t>
            </a:r>
            <a:r>
              <a:rPr lang="zh-TW"/>
              <a:t>&lt;/div&gt;');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$('&lt;div&gt;Before&lt;/div&gt;').insertAfter('.</a:t>
            </a:r>
            <a:r>
              <a:rPr lang="zh-TW"/>
              <a:t>before</a:t>
            </a:r>
            <a:r>
              <a:rPr lang="zh-TW"/>
              <a:t>);</a:t>
            </a:r>
            <a:endParaRPr/>
          </a:p>
        </p:txBody>
      </p:sp>
      <p:sp>
        <p:nvSpPr>
          <p:cNvPr id="777" name="Google Shape;777;p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 html</a:t>
            </a:r>
            <a:endParaRPr/>
          </a:p>
        </p:txBody>
      </p:sp>
      <p:sp>
        <p:nvSpPr>
          <p:cNvPr id="783" name="Google Shape;783;p10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.empty()- 清空選取之 DOM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.remove()- 刪除選取之  DOM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4" name="Google Shape;784;p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製作可插入與刪除列表內容的 UI</a:t>
            </a:r>
            <a:r>
              <a:rPr lang="zh-TW"/>
              <a:t> (append-remove.html)</a:t>
            </a:r>
            <a:endParaRPr/>
          </a:p>
        </p:txBody>
      </p:sp>
      <p:sp>
        <p:nvSpPr>
          <p:cNvPr id="790" name="Google Shape;790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1" name="Google Shape;79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75" y="2327150"/>
            <a:ext cx="7539078" cy="13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797" name="Google Shape;797;p111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利用</a:t>
            </a:r>
            <a:r>
              <a:rPr lang="zh-TW" sz="1400"/>
              <a:t>陣列跟迴圈讓 UI 用動態的方式產生</a:t>
            </a:r>
            <a:br>
              <a:rPr lang="zh-TW" sz="1400"/>
            </a:br>
            <a:endParaRPr sz="1400"/>
          </a:p>
        </p:txBody>
      </p:sp>
      <p:pic>
        <p:nvPicPr>
          <p:cNvPr id="798" name="Google Shape;79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5836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